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Semi Bold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7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accent1">
                <a:lumMod val="5000"/>
                <a:lumOff val="95000"/>
                <a:alpha val="27000"/>
              </a:schemeClr>
            </a:gs>
            <a:gs pos="100000">
              <a:srgbClr val="F4DB94">
                <a:alpha val="94000"/>
                <a:lumMod val="96000"/>
                <a:lumOff val="4000"/>
              </a:srgb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64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Пантеизм Бенедикта (Баруха) Спинозы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41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Бенедикт (Барух) Спиноза — нидерландский философ XVII века, ключевой мыслитель Нового времени. Его учение стало мостом между теологией и рационалистической философией.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2304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Бог, или Природа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793790" y="564141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Главная идея его философии —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пантеизм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учение о тождестве Бога и природы. Спиноза утверждал: </a:t>
            </a:r>
            <a:r>
              <a:rPr lang="en-US" sz="1750" i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«Бог, или природа (Deus sive Natura)»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единая бесконечная субстанция, в которой содержится всё существующее.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9966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Учение о Субстанции: Единство Бытия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174081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Основой философии Спинозы является понятие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Субстанции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того, что существует само по себе и постигается через само себя.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3296841"/>
            <a:ext cx="3681770" cy="2039541"/>
          </a:xfrm>
          <a:prstGeom prst="roundRect">
            <a:avLst>
              <a:gd name="adj" fmla="val 5380"/>
            </a:avLst>
          </a:prstGeom>
          <a:solidFill>
            <a:srgbClr val="FFFFFF">
              <a:alpha val="95000"/>
            </a:srgbClr>
          </a:solidFill>
          <a:ln>
            <a:solidFill>
              <a:schemeClr val="accent4"/>
            </a:solidFill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3981"/>
            <a:ext cx="3681770" cy="914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95812" y="3778806"/>
            <a:ext cx="30775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Единственная Субстанция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495812" y="4195643"/>
            <a:ext cx="325052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Существует только одна субстанция — Бог, или природа.</a:t>
            </a:r>
            <a:endParaRPr lang="en-US" sz="1500" dirty="0"/>
          </a:p>
        </p:txBody>
      </p:sp>
      <p:sp>
        <p:nvSpPr>
          <p:cNvPr id="11" name="Shape 5"/>
          <p:cNvSpPr/>
          <p:nvPr/>
        </p:nvSpPr>
        <p:spPr>
          <a:xfrm>
            <a:off x="10154722" y="3296841"/>
            <a:ext cx="3681889" cy="2039541"/>
          </a:xfrm>
          <a:prstGeom prst="roundRect">
            <a:avLst>
              <a:gd name="adj" fmla="val 5380"/>
            </a:avLst>
          </a:prstGeom>
          <a:solidFill>
            <a:srgbClr val="FFFFFF">
              <a:alpha val="95000"/>
            </a:srgbClr>
          </a:solidFill>
          <a:ln>
            <a:solidFill>
              <a:schemeClr val="accent4"/>
            </a:solidFill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722" y="3273981"/>
            <a:ext cx="3681889" cy="9144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70344" y="377880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Моды (Состояния)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10370344" y="4195643"/>
            <a:ext cx="325064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Всё остальное — это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моды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(состояния, проявления) этой бесконечной субстанции.</a:t>
            </a:r>
            <a:endParaRPr lang="en-US" sz="1500" dirty="0"/>
          </a:p>
        </p:txBody>
      </p:sp>
      <p:sp>
        <p:nvSpPr>
          <p:cNvPr id="17" name="Shape 8"/>
          <p:cNvSpPr/>
          <p:nvPr/>
        </p:nvSpPr>
        <p:spPr>
          <a:xfrm>
            <a:off x="6280190" y="5818346"/>
            <a:ext cx="7556421" cy="1731169"/>
          </a:xfrm>
          <a:prstGeom prst="roundRect">
            <a:avLst>
              <a:gd name="adj" fmla="val 6338"/>
            </a:avLst>
          </a:prstGeom>
          <a:solidFill>
            <a:srgbClr val="FFFFFF">
              <a:alpha val="95000"/>
            </a:srgbClr>
          </a:solidFill>
          <a:ln>
            <a:solidFill>
              <a:schemeClr val="accent4"/>
            </a:solidFill>
          </a:ln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795486"/>
            <a:ext cx="7556421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197" y="5529143"/>
            <a:ext cx="578406" cy="57840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495812" y="630031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Два Атрибута</a:t>
            </a:r>
            <a:endParaRPr lang="en-US" sz="1850" dirty="0"/>
          </a:p>
        </p:txBody>
      </p:sp>
      <p:sp>
        <p:nvSpPr>
          <p:cNvPr id="22" name="Text 10"/>
          <p:cNvSpPr/>
          <p:nvPr/>
        </p:nvSpPr>
        <p:spPr>
          <a:xfrm>
            <a:off x="6495812" y="6717149"/>
            <a:ext cx="712517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Человеку доступны два атрибута: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Протяженность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(материальный мир) и </a:t>
            </a: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Мышление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(мир идей). Телесное и духовное неразделимы.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109"/>
            <a:ext cx="9660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Бог как Природа (Deus sive Natura)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55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отличие от традиционных религий, Спиноза утверждает: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Бог — это сам мир, сама природа во всей своей полноте.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472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74351" y="3440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Бог есть Мир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93132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Бог не творит мир — он </a:t>
            </a:r>
            <a:r>
              <a:rPr lang="en-US" sz="1750" i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есть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мир. Ничего не существует вне Бога.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06472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664875" y="3440906"/>
            <a:ext cx="3300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Законы Необходимости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93132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Всё в мире происходит по законам природы, а значит —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необходимости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а не по воле или случаю.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206472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99489" y="3440906"/>
            <a:ext cx="3077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Проявление Божества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93132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Все вещи суть проявления божественной необходимости.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844183"/>
            <a:ext cx="13042702" cy="1322189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97523" y="60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Единство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569035"/>
            <a:ext cx="125738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Пантеизм отвергает традиционные представления о Боге как о личном существе.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0318"/>
            <a:ext cx="610088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Учение о человеке и свободе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1209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Человек — часть природы, а его разум — одно из проявлений Бога.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4612124" y="2166938"/>
            <a:ext cx="22860" cy="5230892"/>
          </a:xfrm>
          <a:prstGeom prst="roundRect">
            <a:avLst>
              <a:gd name="adj" fmla="val 312558"/>
            </a:avLst>
          </a:prstGeom>
          <a:solidFill>
            <a:srgbClr val="F8ECD3"/>
          </a:solidFill>
          <a:ln/>
        </p:spPr>
      </p:sp>
      <p:sp>
        <p:nvSpPr>
          <p:cNvPr id="5" name="Shape 3"/>
          <p:cNvSpPr/>
          <p:nvPr/>
        </p:nvSpPr>
        <p:spPr>
          <a:xfrm>
            <a:off x="770930" y="2166938"/>
            <a:ext cx="3829764" cy="1335405"/>
          </a:xfrm>
          <a:prstGeom prst="roundRect">
            <a:avLst>
              <a:gd name="adj" fmla="val 5350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304217" y="234457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Истинная Свобода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48571" y="2780347"/>
            <a:ext cx="348210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Свобода — это не произвольный выбор, а </a:t>
            </a:r>
            <a:r>
              <a:rPr lang="en-US" sz="13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осознание необходимости</a:t>
            </a: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4646414" y="3842504"/>
            <a:ext cx="3829883" cy="1607582"/>
          </a:xfrm>
          <a:prstGeom prst="rect">
            <a:avLst/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16435" y="402014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Познание Законов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4816435" y="4455914"/>
            <a:ext cx="34822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Только познав законы природы и свою связь с ней, человек становится по-настоящему свободным.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70930" y="5790247"/>
            <a:ext cx="3829764" cy="1607582"/>
          </a:xfrm>
          <a:prstGeom prst="roundRect">
            <a:avLst>
              <a:gd name="adj" fmla="val 4445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304217" y="596788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Жизнь по Разуму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48571" y="6403658"/>
            <a:ext cx="348210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Мудрец руководствуется разумом, а не эмоциями, живя «в согласии с природой».</a:t>
            </a: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09" y="2166938"/>
            <a:ext cx="3725942" cy="3725942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98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Этическое Учение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396484"/>
            <a:ext cx="59184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«Этика, доказанная в геометрическом порядке»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02144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Спиноза применяет строгий рациональный метод для описания человеческих чувств и морали.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983" y="2577703"/>
            <a:ext cx="6894433" cy="409182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9498" y="3577812"/>
            <a:ext cx="586910" cy="5869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66597" y="5390266"/>
            <a:ext cx="1713780" cy="99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Интеллектуальная любовь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0855" y="3578913"/>
            <a:ext cx="586910" cy="5869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06766" y="5720403"/>
            <a:ext cx="1713780" cy="33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Разум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1023" y="3578913"/>
            <a:ext cx="586911" cy="5869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11720" y="5720403"/>
            <a:ext cx="1713779" cy="33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Страсти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93790" y="689907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Высшее состояние духа — </a:t>
            </a:r>
            <a:r>
              <a:rPr lang="en-US" sz="16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интеллектуальная любовь к Богу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(Amor Dei Intellectualis), то есть радостное осознание единства со всем сущим. Это приносит истинное блаженство и душевную гармонию.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349"/>
            <a:ext cx="8490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Значение Пантеизма Спинозы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Учение Спинозы оказало огромное влияние на развитие европейской философии, став шагом к научному мировоззрению.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147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3457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492579"/>
            <a:ext cx="3115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Разрушение Дуализма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9829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Устранил дуализм Бога и мира, духа и материи, утверждая их единство.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4147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20963" y="3457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3492579"/>
            <a:ext cx="2910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Основа Натурализма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39829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Сформировал основу для последующего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натурализма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рационализма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34147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chemeClr val="accent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63065" y="34572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3492579"/>
            <a:ext cx="2905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Влияние на Классику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3982998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Повлиял на немецкую классику (Гегель, Шеллинг, Гёте) и философию Просвещения.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382" y="5835729"/>
            <a:ext cx="1448872" cy="907256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705" y="5835729"/>
            <a:ext cx="1448872" cy="907256"/>
          </a:xfrm>
          <a:prstGeom prst="rect">
            <a:avLst/>
          </a:prstGeom>
        </p:spPr>
      </p:pic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028" y="5835729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396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Итог: Гармония и Осознанное Существование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2009775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Пантеизм Спинозы — это философия гармонии человека и мира. Его идеи актуальны и сегодня.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80190" y="2745462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2835" y="3128248"/>
            <a:ext cx="255151" cy="255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30653" y="29154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Единство Всего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130653" y="3283268"/>
            <a:ext cx="67059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Утверждение единства всего сущего (Бог = Природа).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280190" y="3936206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835" y="4318992"/>
            <a:ext cx="255151" cy="25515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30653" y="41062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Путь к Свободе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130653" y="4474012"/>
            <a:ext cx="67059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Необходимость познания природы как пути к истинной свободе.</a:t>
            </a:r>
            <a:endParaRPr lang="en-US" sz="1300" dirty="0"/>
          </a:p>
        </p:txBody>
      </p:sp>
      <p:sp>
        <p:nvSpPr>
          <p:cNvPr id="13" name="Shape 8"/>
          <p:cNvSpPr/>
          <p:nvPr/>
        </p:nvSpPr>
        <p:spPr>
          <a:xfrm>
            <a:off x="6280190" y="5126950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2835" y="5509736"/>
            <a:ext cx="255151" cy="2551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30653" y="529697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Разум как Любовь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130653" y="5664756"/>
            <a:ext cx="67059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Разум как высшая форма любви и понимания (интеллектуальная любовь).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6535341" y="6530340"/>
            <a:ext cx="730127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Идеи Спинозы напоминают, что человек не властвует над природой, а является её частью. Осознанное существование и уважение к природным законам — путь к внутреннему покою.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6280190" y="6339007"/>
            <a:ext cx="22860" cy="1199198"/>
          </a:xfrm>
          <a:prstGeom prst="rect">
            <a:avLst/>
          </a:prstGeom>
          <a:solidFill>
            <a:srgbClr val="E7BF6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529</Words>
  <Application>Microsoft Office PowerPoint</Application>
  <PresentationFormat>Произвольный</PresentationFormat>
  <Paragraphs>64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Bricolage Grotesque Semi Bold</vt:lpstr>
      <vt:lpstr>Arial</vt:lpstr>
      <vt:lpstr>Inter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Саша Аганичев</cp:lastModifiedBy>
  <cp:revision>3</cp:revision>
  <dcterms:created xsi:type="dcterms:W3CDTF">2025-11-05T15:14:54Z</dcterms:created>
  <dcterms:modified xsi:type="dcterms:W3CDTF">2025-11-05T15:31:22Z</dcterms:modified>
</cp:coreProperties>
</file>